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5" r:id="rId4"/>
    <p:sldId id="266" r:id="rId5"/>
    <p:sldId id="259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-24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0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1202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62424" y="4687888"/>
            <a:ext cx="6505575" cy="6651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302327"/>
            <a:ext cx="10515600" cy="480183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6508" y="1749024"/>
            <a:ext cx="9497291" cy="44279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4825" y="2462289"/>
            <a:ext cx="7032626" cy="17726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4825" y="4261915"/>
            <a:ext cx="7032626" cy="62098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72457" y="1939636"/>
            <a:ext cx="4408798" cy="42373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5002" y="1939636"/>
            <a:ext cx="4408798" cy="42373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260539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084450"/>
            <a:ext cx="5157787" cy="40420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26053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084450"/>
            <a:ext cx="5183188" cy="40420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21B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0" y="1656584"/>
            <a:ext cx="10627032" cy="5201416"/>
          </a:xfrm>
          <a:custGeom>
            <a:avLst/>
            <a:gdLst>
              <a:gd name="connsiteX0" fmla="*/ 1384909 w 10627032"/>
              <a:gd name="connsiteY0" fmla="*/ 0 h 5201416"/>
              <a:gd name="connsiteX1" fmla="*/ 10627032 w 10627032"/>
              <a:gd name="connsiteY1" fmla="*/ 2750712 h 5201416"/>
              <a:gd name="connsiteX2" fmla="*/ 9110391 w 10627032"/>
              <a:gd name="connsiteY2" fmla="*/ 5201416 h 5201416"/>
              <a:gd name="connsiteX3" fmla="*/ 0 w 10627032"/>
              <a:gd name="connsiteY3" fmla="*/ 5201416 h 5201416"/>
              <a:gd name="connsiteX4" fmla="*/ 0 w 10627032"/>
              <a:gd name="connsiteY4" fmla="*/ 1919631 h 520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7032" h="5201416">
                <a:moveTo>
                  <a:pt x="1384909" y="0"/>
                </a:moveTo>
                <a:lnTo>
                  <a:pt x="10627032" y="2750712"/>
                </a:lnTo>
                <a:lnTo>
                  <a:pt x="9110391" y="5201416"/>
                </a:lnTo>
                <a:lnTo>
                  <a:pt x="0" y="5201416"/>
                </a:lnTo>
                <a:lnTo>
                  <a:pt x="0" y="191963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20287" y="1333756"/>
            <a:ext cx="9551427" cy="3103217"/>
          </a:xfrm>
          <a:prstGeom prst="roundRect">
            <a:avLst>
              <a:gd name="adj" fmla="val 57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20287" y="1333755"/>
            <a:ext cx="9551428" cy="3103217"/>
          </a:xfrm>
        </p:spPr>
        <p:txBody>
          <a:bodyPr wrap="square">
            <a:normAutofit/>
          </a:bodyPr>
          <a:lstStyle>
            <a:lvl1pPr algn="ctr">
              <a:defRPr sz="115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21B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05200" y="1479600"/>
            <a:ext cx="8182800" cy="3880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14000" y="5598000"/>
            <a:ext cx="9561600" cy="75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64435" y="1191491"/>
            <a:ext cx="1489365" cy="498547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191491"/>
            <a:ext cx="8721435" cy="498547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61925"/>
            <a:ext cx="10515600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38250"/>
            <a:ext cx="10515600" cy="493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548437"/>
            <a:ext cx="27432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AB19064-D9A4-4469-B266-E6B5E6331BE8}" type="datetimeFigureOut">
              <a:rPr lang="zh-CN" altLang="en-US" smtClean="0"/>
              <a:t>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48437"/>
            <a:ext cx="41148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548437"/>
            <a:ext cx="27432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9EFCA8-4685-4D72-9793-08BF8EB4E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45" indent="-360045" algn="just" defTabSz="914400" rtl="0" eaLnBrk="1" latinLnBrk="0" hangingPunct="1">
        <a:lnSpc>
          <a:spcPct val="130000"/>
        </a:lnSpc>
        <a:spcBef>
          <a:spcPts val="1200"/>
        </a:spcBef>
        <a:buFont typeface="Wingdings" panose="05000000000000000000" pitchFamily="2" charset="2"/>
        <a:buChar char="±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02945" indent="-342900" algn="just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XXXXXXXX//Python-Interface.git" TargetMode="Externa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1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2.xml"/><Relationship Id="rId2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3.xml"/><Relationship Id="rId2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hyperlink" Target="http://git.passiontec.cn/qa/stress.gi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b="1" dirty="0"/>
              <a:t>GIT</a:t>
            </a:r>
            <a:r>
              <a:rPr lang="zh-CN" altLang="en-US" b="1" dirty="0"/>
              <a:t>原理与使用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        </a:t>
            </a:r>
            <a:r>
              <a:rPr lang="zh-CN" altLang="en-US" dirty="0"/>
              <a:t>杜光龙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Pycharm</a:t>
            </a:r>
            <a:r>
              <a:rPr kumimoji="1" lang="zh-CN" altLang="en-US" dirty="0"/>
              <a:t>中配置</a:t>
            </a:r>
            <a:r>
              <a:rPr kumimoji="1" lang="en-US" altLang="zh-CN" dirty="0" err="1"/>
              <a:t>Git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40" y="1972638"/>
            <a:ext cx="7682039" cy="43521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31718" y="1232899"/>
            <a:ext cx="794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sz="1400" dirty="0" smtClean="0"/>
              <a:t>配置版本控制：</a:t>
            </a:r>
            <a:r>
              <a:rPr kumimoji="1" lang="en-US" altLang="zh-CN" sz="1400" dirty="0" smtClean="0"/>
              <a:t>Preferences-&gt;Version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Control</a:t>
            </a:r>
            <a:r>
              <a:rPr kumimoji="1" lang="zh-CN" altLang="en-US" sz="1400" dirty="0" smtClean="0"/>
              <a:t>选择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，查看</a:t>
            </a:r>
            <a:r>
              <a:rPr kumimoji="1" lang="en-US" altLang="zh-CN" sz="1400" dirty="0" smtClean="0"/>
              <a:t>path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 还不是自己安装的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的路径，点击</a:t>
            </a:r>
            <a:r>
              <a:rPr kumimoji="1" lang="en-US" altLang="zh-CN" sz="1400" dirty="0" smtClean="0"/>
              <a:t>test</a:t>
            </a:r>
            <a:r>
              <a:rPr kumimoji="1" lang="zh-CN" altLang="en-US" sz="1400" dirty="0" smtClean="0"/>
              <a:t>提示</a:t>
            </a:r>
            <a:r>
              <a:rPr kumimoji="1" lang="en-US" altLang="zh-CN" sz="1400" dirty="0" smtClean="0"/>
              <a:t>success</a:t>
            </a:r>
            <a:r>
              <a:rPr kumimoji="1" lang="zh-CN" altLang="en-US" sz="1400" dirty="0" smtClean="0"/>
              <a:t>就表示配置正确。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852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Pycharm</a:t>
            </a:r>
            <a:r>
              <a:rPr kumimoji="1" lang="zh-CN" altLang="en-US" dirty="0"/>
              <a:t>中配置</a:t>
            </a:r>
            <a:r>
              <a:rPr kumimoji="1" lang="en-US" altLang="zh-CN" dirty="0" err="1"/>
              <a:t>Git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27654" y="1306873"/>
            <a:ext cx="960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1400" dirty="0" smtClean="0"/>
              <a:t>Clone</a:t>
            </a:r>
            <a:r>
              <a:rPr kumimoji="1" lang="zh-CN" altLang="en-US" sz="1400" dirty="0" smtClean="0"/>
              <a:t>远程代码到本地：菜单栏</a:t>
            </a:r>
            <a:r>
              <a:rPr kumimoji="1" lang="en-US" altLang="zh-CN" sz="1400" dirty="0" err="1" smtClean="0"/>
              <a:t>vcs</a:t>
            </a:r>
            <a:r>
              <a:rPr kumimoji="1" lang="en-US" altLang="zh-CN" sz="1400" dirty="0" smtClean="0"/>
              <a:t>-&gt;check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out</a:t>
            </a:r>
            <a:r>
              <a:rPr kumimoji="1" lang="zh-CN" altLang="en-US" sz="1400" dirty="0" smtClean="0"/>
              <a:t>  </a:t>
            </a:r>
            <a:r>
              <a:rPr kumimoji="1" lang="en-US" altLang="zh-CN" sz="1400" dirty="0" smtClean="0"/>
              <a:t>from</a:t>
            </a:r>
            <a:r>
              <a:rPr kumimoji="1" lang="zh-CN" altLang="en-US" sz="1400" dirty="0" smtClean="0"/>
              <a:t>  </a:t>
            </a:r>
            <a:r>
              <a:rPr kumimoji="1" lang="en-US" altLang="zh-CN" sz="1400" dirty="0" smtClean="0"/>
              <a:t>version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control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-&gt;</a:t>
            </a:r>
            <a:r>
              <a:rPr kumimoji="1" lang="zh-CN" altLang="en-US" sz="1400" dirty="0" smtClean="0"/>
              <a:t>选择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输入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库地址如：</a:t>
            </a:r>
            <a:r>
              <a:rPr kumimoji="1" lang="en-US" altLang="zh-CN" sz="1400" dirty="0">
                <a:hlinkClick r:id="rId2"/>
              </a:rPr>
              <a:t>http:/</a:t>
            </a:r>
            <a:r>
              <a:rPr kumimoji="1" lang="en-US" altLang="zh-CN" sz="1400" dirty="0" smtClean="0">
                <a:hlinkClick r:id="rId2"/>
              </a:rPr>
              <a:t>/XXXXXXXX//Python</a:t>
            </a:r>
            <a:r>
              <a:rPr kumimoji="1" lang="en-US" altLang="zh-CN" sz="1400" dirty="0">
                <a:hlinkClick r:id="rId2"/>
              </a:rPr>
              <a:t>-</a:t>
            </a:r>
            <a:r>
              <a:rPr kumimoji="1" lang="en-US" altLang="zh-CN" sz="1400" dirty="0" smtClean="0">
                <a:hlinkClick r:id="rId2"/>
              </a:rPr>
              <a:t>Interface.git</a:t>
            </a:r>
            <a:r>
              <a:rPr kumimoji="1" lang="zh-CN" altLang="en-US" sz="1400" dirty="0" smtClean="0"/>
              <a:t>，点击</a:t>
            </a:r>
            <a:r>
              <a:rPr kumimoji="1" lang="en-US" altLang="zh-CN" sz="1400" dirty="0" smtClean="0"/>
              <a:t>test</a:t>
            </a:r>
            <a:r>
              <a:rPr kumimoji="1" lang="zh-CN" altLang="en-US" sz="1400" dirty="0" smtClean="0"/>
              <a:t>提示</a:t>
            </a:r>
            <a:r>
              <a:rPr kumimoji="1" lang="en-US" altLang="zh-CN" sz="1400" dirty="0" smtClean="0"/>
              <a:t>success-&gt;</a:t>
            </a:r>
            <a:r>
              <a:rPr kumimoji="1" lang="zh-CN" altLang="en-US" sz="1400" dirty="0" smtClean="0"/>
              <a:t>点击</a:t>
            </a:r>
            <a:r>
              <a:rPr kumimoji="1" lang="en-US" altLang="zh-CN" sz="1400" dirty="0" smtClean="0"/>
              <a:t>clone</a:t>
            </a:r>
            <a:endParaRPr kumimoji="1" lang="zh-CN" altLang="en-US" sz="1400" dirty="0"/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3"/>
          <a:srcRect t="12432" b="12432"/>
          <a:stretch>
            <a:fillRect/>
          </a:stretch>
        </p:blipFill>
        <p:spPr>
          <a:xfrm>
            <a:off x="1683158" y="2502884"/>
            <a:ext cx="9498012" cy="3008313"/>
          </a:xfrm>
        </p:spPr>
      </p:pic>
    </p:spTree>
    <p:extLst>
      <p:ext uri="{BB962C8B-B14F-4D97-AF65-F5344CB8AC3E}">
        <p14:creationId xmlns:p14="http://schemas.microsoft.com/office/powerpoint/2010/main" val="272744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</a:t>
            </a:r>
            <a:r>
              <a:rPr kumimoji="1" lang="zh-CN" altLang="en-US" dirty="0"/>
              <a:t>和</a:t>
            </a:r>
            <a:r>
              <a:rPr kumimoji="1" lang="en-US" altLang="zh-CN" dirty="0" err="1" smtClean="0"/>
              <a:t>Pycharm</a:t>
            </a:r>
            <a:r>
              <a:rPr kumimoji="1" lang="zh-CN" altLang="en-US" dirty="0" smtClean="0"/>
              <a:t>中建分支，合代码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72773" y="1072622"/>
            <a:ext cx="9087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400" dirty="0" smtClean="0"/>
              <a:t>Master</a:t>
            </a:r>
            <a:r>
              <a:rPr kumimoji="1" lang="zh-CN" altLang="en-US" sz="1400" dirty="0" smtClean="0"/>
              <a:t>是</a:t>
            </a:r>
            <a:r>
              <a:rPr kumimoji="1" lang="en-US" altLang="zh-CN" sz="1400" dirty="0" err="1" smtClean="0"/>
              <a:t>Git</a:t>
            </a:r>
            <a:r>
              <a:rPr kumimoji="1" lang="zh-CN" altLang="en-US" sz="1400" dirty="0" smtClean="0"/>
              <a:t>的默认受保护分支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默认情况下只有</a:t>
            </a:r>
            <a:r>
              <a:rPr kumimoji="1" lang="en-US" altLang="zh-CN" sz="1400" dirty="0" smtClean="0"/>
              <a:t>owner</a:t>
            </a:r>
            <a:r>
              <a:rPr kumimoji="1" lang="zh-CN" altLang="en-US" sz="1400" dirty="0" smtClean="0"/>
              <a:t>和</a:t>
            </a:r>
            <a:r>
              <a:rPr kumimoji="1" lang="en-US" altLang="zh-CN" sz="1400" dirty="0" smtClean="0"/>
              <a:t>master</a:t>
            </a:r>
            <a:r>
              <a:rPr kumimoji="1" lang="zh-CN" altLang="en-US" sz="1400" dirty="0" smtClean="0"/>
              <a:t>权限的账号才可以往</a:t>
            </a:r>
            <a:r>
              <a:rPr kumimoji="1" lang="en-US" altLang="zh-CN" sz="1400" dirty="0" smtClean="0"/>
              <a:t>master</a:t>
            </a:r>
            <a:r>
              <a:rPr kumimoji="1" lang="zh-CN" altLang="en-US" sz="1400" dirty="0" smtClean="0"/>
              <a:t>合代码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Clone</a:t>
            </a:r>
            <a:r>
              <a:rPr kumimoji="1" lang="zh-CN" altLang="en-US" sz="1400" dirty="0" smtClean="0"/>
              <a:t>到本地后，用</a:t>
            </a:r>
            <a:r>
              <a:rPr kumimoji="1" lang="en-US" altLang="zh-CN" sz="1400" dirty="0" smtClean="0"/>
              <a:t>IDEA</a:t>
            </a:r>
            <a:r>
              <a:rPr kumimoji="1" lang="zh-CN" altLang="en-US" sz="1400" dirty="0" smtClean="0"/>
              <a:t>或</a:t>
            </a:r>
            <a:r>
              <a:rPr kumimoji="1" lang="en-US" altLang="zh-CN" sz="1400" dirty="0" err="1" smtClean="0"/>
              <a:t>Pycharm</a:t>
            </a:r>
            <a:r>
              <a:rPr kumimoji="1" lang="zh-CN" altLang="en-US" sz="1400" dirty="0" smtClean="0"/>
              <a:t>打开项目；点击右下角的</a:t>
            </a:r>
            <a:r>
              <a:rPr kumimoji="1" lang="en-US" altLang="zh-CN" sz="1400" dirty="0" err="1" smtClean="0"/>
              <a:t>Git:master</a:t>
            </a:r>
            <a:r>
              <a:rPr kumimoji="1" lang="en-US" altLang="zh-CN" sz="1400" dirty="0" smtClean="0"/>
              <a:t>(</a:t>
            </a:r>
            <a:r>
              <a:rPr kumimoji="1" lang="zh-CN" altLang="en-US" sz="1400" dirty="0" smtClean="0"/>
              <a:t>第一次</a:t>
            </a:r>
            <a:r>
              <a:rPr kumimoji="1" lang="en-US" altLang="zh-CN" sz="1400" dirty="0" smtClean="0"/>
              <a:t>clone</a:t>
            </a:r>
            <a:r>
              <a:rPr kumimoji="1" lang="zh-CN" altLang="en-US" sz="1400" dirty="0" smtClean="0"/>
              <a:t>后默认</a:t>
            </a:r>
            <a:r>
              <a:rPr kumimoji="1" lang="en-US" altLang="zh-CN" sz="1400" dirty="0" smtClean="0"/>
              <a:t>)</a:t>
            </a:r>
            <a:r>
              <a:rPr kumimoji="1" lang="zh-CN" altLang="en-US" sz="1400" dirty="0" smtClean="0"/>
              <a:t>，会看到</a:t>
            </a:r>
            <a:r>
              <a:rPr kumimoji="1" lang="en-US" altLang="zh-CN" sz="1400" dirty="0" smtClean="0"/>
              <a:t>local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branches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:</a:t>
            </a:r>
            <a:r>
              <a:rPr kumimoji="1" lang="en-US" altLang="zh-CN" sz="1400" dirty="0" err="1" smtClean="0"/>
              <a:t>master,remote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branchs:origin</a:t>
            </a:r>
            <a:r>
              <a:rPr kumimoji="1" lang="en-US" altLang="zh-CN" sz="1400" dirty="0" smtClean="0"/>
              <a:t>/master,</a:t>
            </a:r>
            <a:r>
              <a:rPr kumimoji="1" lang="zh-CN" altLang="en-US" sz="1400" dirty="0" smtClean="0"/>
              <a:t>分别代表本地库和远程库都有一个</a:t>
            </a:r>
            <a:r>
              <a:rPr kumimoji="1" lang="en-US" altLang="zh-CN" sz="1400" dirty="0" smtClean="0"/>
              <a:t>master</a:t>
            </a:r>
            <a:r>
              <a:rPr kumimoji="1" lang="zh-CN" altLang="en-US" sz="1400" dirty="0" smtClean="0"/>
              <a:t>分支，而此时你操作的是本地的</a:t>
            </a:r>
            <a:r>
              <a:rPr kumimoji="1" lang="en-US" altLang="zh-CN" sz="1400" dirty="0" smtClean="0"/>
              <a:t>master</a:t>
            </a:r>
            <a:r>
              <a:rPr kumimoji="1" lang="zh-CN" altLang="en-US" sz="1400" dirty="0" smtClean="0"/>
              <a:t>分支</a:t>
            </a:r>
            <a:endParaRPr kumimoji="1"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49" y="2379494"/>
            <a:ext cx="9877522" cy="40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9972" y="1194221"/>
            <a:ext cx="9497291" cy="9386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500" dirty="0" smtClean="0"/>
              <a:t>新建本地分支</a:t>
            </a:r>
            <a:endParaRPr kumimoji="1" lang="en-US" altLang="zh-CN" sz="1500" dirty="0" smtClean="0"/>
          </a:p>
          <a:p>
            <a:pPr marL="0" indent="0">
              <a:buNone/>
            </a:pPr>
            <a:r>
              <a:rPr kumimoji="1" lang="zh-CN" altLang="en-US" sz="1400" dirty="0" smtClean="0"/>
              <a:t>点击选择</a:t>
            </a:r>
            <a:r>
              <a:rPr kumimoji="1" lang="en-US" altLang="zh-CN" sz="1400" dirty="0" smtClean="0"/>
              <a:t>new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branch</a:t>
            </a:r>
            <a:r>
              <a:rPr kumimoji="1" lang="zh-CN" altLang="en-US" sz="1400" dirty="0" smtClean="0"/>
              <a:t>，输入分支名 如</a:t>
            </a:r>
            <a:r>
              <a:rPr kumimoji="1" lang="en-US" altLang="zh-CN" sz="1400" dirty="0" smtClean="0"/>
              <a:t>f1,</a:t>
            </a:r>
            <a:r>
              <a:rPr kumimoji="1" lang="zh-CN" altLang="en-US" sz="1400" dirty="0" smtClean="0"/>
              <a:t>点击</a:t>
            </a:r>
            <a:r>
              <a:rPr kumimoji="1" lang="en-US" altLang="zh-CN" sz="1400" dirty="0" smtClean="0"/>
              <a:t>ok</a:t>
            </a:r>
            <a:r>
              <a:rPr kumimoji="1" lang="zh-CN" altLang="en-US" sz="1400" dirty="0" smtClean="0"/>
              <a:t>后自动切换到</a:t>
            </a:r>
            <a:r>
              <a:rPr kumimoji="1" lang="en-US" altLang="zh-CN" sz="1400" dirty="0" smtClean="0"/>
              <a:t>f1</a:t>
            </a:r>
            <a:r>
              <a:rPr kumimoji="1" lang="zh-CN" altLang="en-US" sz="1400" dirty="0" smtClean="0"/>
              <a:t>分支且代码已经全部复制过来</a:t>
            </a:r>
            <a:endParaRPr kumimoji="1" lang="en-US" altLang="zh-CN" sz="1400" dirty="0" smtClean="0"/>
          </a:p>
          <a:p>
            <a:pPr>
              <a:buFont typeface="Wingdings" charset="2"/>
              <a:buChar char="Ø"/>
            </a:pP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7" y="2354838"/>
            <a:ext cx="10074200" cy="39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9972" y="1194221"/>
            <a:ext cx="9497291" cy="9386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400" dirty="0" smtClean="0"/>
              <a:t>切换本地分支</a:t>
            </a:r>
            <a:endParaRPr kumimoji="1" lang="en-US" altLang="zh-CN" sz="1400" dirty="0" smtClean="0"/>
          </a:p>
          <a:p>
            <a:pPr marL="0" indent="0">
              <a:buNone/>
            </a:pPr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点击选择要切换的分支，点击</a:t>
            </a:r>
            <a:r>
              <a:rPr kumimoji="1" lang="en-US" altLang="zh-CN" sz="1400" dirty="0" smtClean="0"/>
              <a:t>Check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out</a:t>
            </a:r>
            <a:r>
              <a:rPr kumimoji="1" lang="zh-CN" altLang="en-US" sz="1400" dirty="0" smtClean="0"/>
              <a:t>，就会自动切换到该分支</a:t>
            </a:r>
            <a:endParaRPr kumimoji="1"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47" y="2243875"/>
            <a:ext cx="9285034" cy="39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4711" y="972299"/>
            <a:ext cx="9497291" cy="146884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400" dirty="0" smtClean="0"/>
              <a:t>合代码</a:t>
            </a:r>
            <a:endParaRPr kumimoji="1" lang="en-US" altLang="zh-CN" sz="1400" dirty="0"/>
          </a:p>
          <a:p>
            <a:pPr marL="0" indent="0">
              <a:buNone/>
            </a:pPr>
            <a:r>
              <a:rPr kumimoji="1" lang="zh-CN" altLang="en-US" sz="1400" dirty="0" smtClean="0"/>
              <a:t>先</a:t>
            </a:r>
            <a:r>
              <a:rPr kumimoji="1" lang="en-US" altLang="zh-CN" sz="1400" dirty="0" smtClean="0"/>
              <a:t>checkout</a:t>
            </a:r>
            <a:r>
              <a:rPr kumimoji="1" lang="zh-CN" altLang="en-US" sz="1400" dirty="0" smtClean="0"/>
              <a:t>到需要被</a:t>
            </a:r>
            <a:r>
              <a:rPr kumimoji="1" lang="en-US" altLang="zh-CN" sz="1400" dirty="0" smtClean="0"/>
              <a:t>merge</a:t>
            </a:r>
            <a:r>
              <a:rPr kumimoji="1" lang="zh-CN" altLang="en-US" sz="1400" dirty="0" smtClean="0"/>
              <a:t>的本地分支如：</a:t>
            </a:r>
            <a:r>
              <a:rPr kumimoji="1" lang="en-US" altLang="zh-CN" sz="1400" dirty="0" err="1" smtClean="0"/>
              <a:t>pos</a:t>
            </a:r>
            <a:r>
              <a:rPr kumimoji="1" lang="zh-CN" altLang="en-US" sz="1400" dirty="0" smtClean="0"/>
              <a:t>分支</a:t>
            </a:r>
            <a:r>
              <a:rPr kumimoji="1" lang="en-US" altLang="zh-CN" sz="1400" dirty="0" smtClean="0"/>
              <a:t>-&gt;</a:t>
            </a:r>
            <a:r>
              <a:rPr kumimoji="1" lang="zh-CN" altLang="en-US" sz="1400" dirty="0" smtClean="0"/>
              <a:t>选择想要</a:t>
            </a:r>
            <a:r>
              <a:rPr kumimoji="1" lang="en-US" altLang="zh-CN" sz="1400" dirty="0" smtClean="0"/>
              <a:t>merge</a:t>
            </a:r>
            <a:r>
              <a:rPr kumimoji="1" lang="zh-CN" altLang="en-US" sz="1400" dirty="0" smtClean="0"/>
              <a:t>到本地的远程库，点击选择</a:t>
            </a:r>
            <a:r>
              <a:rPr kumimoji="1" lang="en-US" altLang="zh-CN" sz="1400" dirty="0" smtClean="0"/>
              <a:t>Merge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current</a:t>
            </a:r>
            <a:r>
              <a:rPr kumimoji="1" lang="zh-CN" altLang="en-US" sz="1400" dirty="0" smtClean="0"/>
              <a:t> </a:t>
            </a:r>
            <a:r>
              <a:rPr kumimoji="1" lang="zh-CN" altLang="zh-CN" sz="1400" dirty="0" smtClean="0"/>
              <a:t>。</a:t>
            </a:r>
            <a:endParaRPr kumimoji="1"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2910050" y="2317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3" y="2095928"/>
            <a:ext cx="11353916" cy="4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7641" y="996957"/>
            <a:ext cx="9497291" cy="77841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提交代码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修改代码后，点击</a:t>
            </a:r>
            <a:r>
              <a:rPr kumimoji="1" lang="zh-CN" altLang="en-US" sz="1400" dirty="0" smtClean="0"/>
              <a:t>左下角方块然后选择</a:t>
            </a:r>
            <a:r>
              <a:rPr kumimoji="1" lang="en-US" altLang="zh-CN" sz="1400" dirty="0" err="1" smtClean="0"/>
              <a:t>VersionControl</a:t>
            </a:r>
            <a:r>
              <a:rPr kumimoji="1" lang="zh-CN" altLang="en-US" sz="1400" dirty="0" smtClean="0"/>
              <a:t>中的</a:t>
            </a:r>
            <a:r>
              <a:rPr kumimoji="1" lang="en-US" altLang="zh-CN" sz="1400" dirty="0"/>
              <a:t>L</a:t>
            </a:r>
            <a:r>
              <a:rPr kumimoji="1" lang="en-US" altLang="zh-CN" sz="1400" dirty="0" smtClean="0"/>
              <a:t>ocal Changes</a:t>
            </a:r>
            <a:r>
              <a:rPr kumimoji="1" lang="zh-CN" altLang="en-US" sz="1400" dirty="0" smtClean="0"/>
              <a:t>，点击✅或者右上角✅</a:t>
            </a:r>
            <a:r>
              <a:rPr kumimoji="1" lang="en-US" altLang="zh-CN" sz="1400" dirty="0" smtClean="0"/>
              <a:t>commit</a:t>
            </a:r>
            <a:r>
              <a:rPr kumimoji="1" lang="zh-CN" altLang="en-US" sz="1400" dirty="0" smtClean="0"/>
              <a:t>这里等于命令行的</a:t>
            </a:r>
            <a:r>
              <a:rPr kumimoji="1" lang="en-US" altLang="zh-CN" sz="1400" dirty="0" err="1" smtClean="0"/>
              <a:t>add+commit</a:t>
            </a:r>
            <a:r>
              <a:rPr kumimoji="1" lang="en-US" altLang="zh-CN" sz="1400" dirty="0" smtClean="0"/>
              <a:t>  ,commit</a:t>
            </a:r>
            <a:r>
              <a:rPr kumimoji="1" lang="zh-CN" altLang="en-US" sz="1400" dirty="0" smtClean="0"/>
              <a:t>需要添加描述</a:t>
            </a:r>
            <a:r>
              <a:rPr kumimoji="1" lang="en-US" altLang="zh-CN" sz="1400" dirty="0" smtClean="0"/>
              <a:t> </a:t>
            </a:r>
          </a:p>
          <a:p>
            <a:pPr marL="0" indent="0">
              <a:buNone/>
            </a:pPr>
            <a:endParaRPr kumimoji="1" lang="en-US" altLang="zh-CN" sz="1400" dirty="0" smtClean="0"/>
          </a:p>
          <a:p>
            <a:pPr marL="0" indent="0">
              <a:buNone/>
            </a:pPr>
            <a:endParaRPr kumimoji="1" lang="en-US" altLang="zh-CN" sz="1400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8" y="1994826"/>
            <a:ext cx="10370135" cy="48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0" y="2328315"/>
            <a:ext cx="10382466" cy="4529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1118" y="1171254"/>
            <a:ext cx="10012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400" dirty="0" smtClean="0"/>
              <a:t>Pull</a:t>
            </a:r>
            <a:r>
              <a:rPr kumimoji="1" lang="zh-CN" altLang="en-US" sz="1400" dirty="0" smtClean="0"/>
              <a:t>到本地</a:t>
            </a:r>
            <a:r>
              <a:rPr kumimoji="1" lang="en-US" altLang="zh-CN" sz="1400" dirty="0" smtClean="0"/>
              <a:t>&amp;Push</a:t>
            </a:r>
            <a:r>
              <a:rPr kumimoji="1" lang="zh-CN" altLang="en-US" dirty="0" smtClean="0"/>
              <a:t>到远程 </a:t>
            </a:r>
            <a:endParaRPr kumimoji="1" lang="en-US" altLang="zh-CN" dirty="0" smtClean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在</a:t>
            </a:r>
            <a:r>
              <a:rPr kumimoji="1" lang="en-US" altLang="zh-CN" sz="1400" dirty="0" smtClean="0"/>
              <a:t>push</a:t>
            </a:r>
            <a:r>
              <a:rPr kumimoji="1" lang="zh-CN" altLang="en-US" sz="1400" dirty="0" smtClean="0"/>
              <a:t>到远程之前，最好先</a:t>
            </a:r>
            <a:r>
              <a:rPr kumimoji="1" lang="en-US" altLang="zh-CN" sz="1400" dirty="0" smtClean="0"/>
              <a:t>pull</a:t>
            </a:r>
            <a:r>
              <a:rPr kumimoji="1" lang="zh-CN" altLang="en-US" sz="1400" dirty="0" smtClean="0"/>
              <a:t>一下（避免冲突）：项目右击</a:t>
            </a:r>
            <a:r>
              <a:rPr kumimoji="1" lang="en-US" altLang="zh-CN" sz="1400" dirty="0" smtClean="0"/>
              <a:t>-&gt;</a:t>
            </a:r>
            <a:r>
              <a:rPr kumimoji="1" lang="en-US" altLang="zh-CN" sz="1400" dirty="0" err="1" smtClean="0"/>
              <a:t>Git</a:t>
            </a:r>
            <a:r>
              <a:rPr kumimoji="1" lang="en-US" altLang="zh-CN" sz="1400" dirty="0" smtClean="0"/>
              <a:t>-&gt;Repository-&gt;pull</a:t>
            </a:r>
          </a:p>
          <a:p>
            <a:r>
              <a:rPr kumimoji="1" lang="en-US" altLang="zh-CN" sz="1400" dirty="0" smtClean="0"/>
              <a:t>2.</a:t>
            </a:r>
            <a:r>
              <a:rPr kumimoji="1" lang="zh-CN" altLang="en-US" sz="1400" dirty="0" smtClean="0"/>
              <a:t>同样的位置点击</a:t>
            </a:r>
            <a:r>
              <a:rPr kumimoji="1" lang="en-US" altLang="zh-CN" sz="1400" dirty="0" smtClean="0"/>
              <a:t>push</a:t>
            </a:r>
            <a:r>
              <a:rPr kumimoji="1" lang="zh-CN" altLang="en-US" sz="1400" dirty="0" smtClean="0"/>
              <a:t>，填写描述就可以推送到远程库</a:t>
            </a:r>
            <a:endParaRPr kumimoji="1" lang="en-US" altLang="zh-CN" sz="1400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515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1118" y="1171254"/>
            <a:ext cx="10012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400" dirty="0" smtClean="0"/>
              <a:t>处理冲突</a:t>
            </a:r>
            <a:r>
              <a:rPr kumimoji="1" lang="en-US" altLang="zh-CN" sz="1400" dirty="0" smtClean="0"/>
              <a:t>&amp;reset</a:t>
            </a:r>
            <a:r>
              <a:rPr kumimoji="1" lang="zh-CN" altLang="en-US" sz="1400" dirty="0" smtClean="0"/>
              <a:t>回滚；当多人写作如果同时处理同一个文件的中同一行或者同一个函数，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已经</a:t>
            </a:r>
            <a:r>
              <a:rPr kumimoji="1" lang="en-US" altLang="zh-CN" sz="1400" dirty="0" smtClean="0"/>
              <a:t>push</a:t>
            </a:r>
            <a:r>
              <a:rPr kumimoji="1" lang="zh-CN" altLang="en-US" sz="1400" dirty="0" smtClean="0"/>
              <a:t>但是</a:t>
            </a:r>
            <a:r>
              <a:rPr kumimoji="1" lang="en-US" altLang="zh-CN" sz="1400" dirty="0" smtClean="0"/>
              <a:t>B</a:t>
            </a:r>
            <a:r>
              <a:rPr kumimoji="1" lang="zh-CN" altLang="en-US" sz="1400" dirty="0" smtClean="0"/>
              <a:t>随后也要</a:t>
            </a:r>
            <a:r>
              <a:rPr kumimoji="1" lang="en-US" altLang="zh-CN" sz="1400" dirty="0" smtClean="0"/>
              <a:t>push</a:t>
            </a:r>
            <a:r>
              <a:rPr kumimoji="1" lang="zh-CN" altLang="en-US" sz="1400" dirty="0" smtClean="0"/>
              <a:t>就会爆冲突；</a:t>
            </a:r>
            <a:r>
              <a:rPr kumimoji="1" lang="en-US" altLang="zh-CN" sz="1400" dirty="0" err="1" smtClean="0"/>
              <a:t>Bpush</a:t>
            </a:r>
            <a:r>
              <a:rPr kumimoji="1" lang="zh-CN" altLang="en-US" sz="1400" dirty="0" smtClean="0"/>
              <a:t>的时候会弹出窗口选择</a:t>
            </a:r>
            <a:r>
              <a:rPr kumimoji="1" lang="en-US" altLang="zh-CN" sz="1400" dirty="0" smtClean="0"/>
              <a:t>merge</a:t>
            </a:r>
            <a:r>
              <a:rPr kumimoji="1" lang="zh-CN" altLang="en-US" sz="1400" dirty="0" smtClean="0"/>
              <a:t>就会出现下面的比较窗口，</a:t>
            </a:r>
            <a:r>
              <a:rPr kumimoji="1" lang="en-US" altLang="zh-CN" sz="1400" dirty="0" smtClean="0"/>
              <a:t>A&amp;B</a:t>
            </a:r>
            <a:r>
              <a:rPr kumimoji="1" lang="zh-CN" altLang="en-US" sz="1400" dirty="0" smtClean="0"/>
              <a:t>商量选择</a:t>
            </a:r>
            <a:r>
              <a:rPr kumimoji="1" lang="en-US" altLang="zh-CN" sz="1400" dirty="0" smtClean="0"/>
              <a:t>left</a:t>
            </a:r>
            <a:r>
              <a:rPr kumimoji="1" lang="zh-CN" altLang="en-US" sz="1400" dirty="0" smtClean="0"/>
              <a:t>或者</a:t>
            </a:r>
            <a:r>
              <a:rPr kumimoji="1" lang="en-US" altLang="zh-CN" sz="1400" dirty="0" smtClean="0"/>
              <a:t>right</a:t>
            </a:r>
          </a:p>
          <a:p>
            <a:endParaRPr kumimoji="1" lang="en-US" altLang="zh-CN" sz="1400" dirty="0" smtClean="0"/>
          </a:p>
          <a:p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73" y="1686965"/>
            <a:ext cx="8501419" cy="51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3059" y="935311"/>
            <a:ext cx="9497291" cy="22332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en-US" altLang="zh-CN" sz="1400" dirty="0" smtClean="0"/>
              <a:t>Reset</a:t>
            </a:r>
            <a:r>
              <a:rPr kumimoji="1" lang="zh-CN" altLang="en-US" sz="1400" dirty="0" smtClean="0"/>
              <a:t>回滚代码</a:t>
            </a:r>
            <a:endParaRPr kumimoji="1" lang="en-US" altLang="zh-CN" sz="1400" dirty="0" smtClean="0"/>
          </a:p>
          <a:p>
            <a:pPr marL="0" indent="0">
              <a:buNone/>
            </a:pPr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选择</a:t>
            </a:r>
            <a:r>
              <a:rPr kumimoji="1" lang="en-US" altLang="zh-CN" sz="1400" dirty="0" err="1" smtClean="0"/>
              <a:t>VersionControl</a:t>
            </a:r>
            <a:r>
              <a:rPr kumimoji="1" lang="zh-CN" altLang="en-US" sz="1400" dirty="0" smtClean="0"/>
              <a:t>中的</a:t>
            </a:r>
            <a:r>
              <a:rPr kumimoji="1" lang="en-US" altLang="zh-CN" sz="1400" dirty="0" smtClean="0"/>
              <a:t>log,</a:t>
            </a:r>
            <a:r>
              <a:rPr kumimoji="1" lang="zh-CN" altLang="en-US" sz="1400" dirty="0" smtClean="0"/>
              <a:t>或者右上角小表（</a:t>
            </a:r>
            <a:r>
              <a:rPr kumimoji="1" lang="en-US" altLang="zh-CN" sz="1400" dirty="0" smtClean="0"/>
              <a:t>show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history</a:t>
            </a:r>
            <a:r>
              <a:rPr kumimoji="1" lang="zh-CN" altLang="en-US" sz="1400" dirty="0" smtClean="0"/>
              <a:t>）</a:t>
            </a:r>
            <a:r>
              <a:rPr kumimoji="1" lang="en-US" altLang="zh-CN" sz="1400" dirty="0" smtClean="0"/>
              <a:t>,idea</a:t>
            </a:r>
            <a:r>
              <a:rPr kumimoji="1" lang="zh-CN" altLang="en-US" sz="1400" dirty="0" smtClean="0"/>
              <a:t>和</a:t>
            </a:r>
            <a:r>
              <a:rPr kumimoji="1" lang="en-US" altLang="zh-CN" sz="1400" dirty="0" err="1" smtClean="0"/>
              <a:t>Pycharm</a:t>
            </a:r>
            <a:r>
              <a:rPr kumimoji="1" lang="zh-CN" altLang="en-US" sz="1400" dirty="0" smtClean="0"/>
              <a:t>任务栏就会出现下面的截图</a:t>
            </a:r>
            <a:endParaRPr kumimoji="1" lang="en-US" altLang="zh-CN" sz="1400" dirty="0" smtClean="0"/>
          </a:p>
          <a:p>
            <a:pPr marL="0" indent="0">
              <a:buNone/>
            </a:pPr>
            <a:r>
              <a:rPr kumimoji="1" lang="zh-CN" altLang="zh-CN" sz="1400" dirty="0" smtClean="0"/>
              <a:t>2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紫红色小圆点代表之前</a:t>
            </a:r>
            <a:r>
              <a:rPr kumimoji="1" lang="en-US" altLang="zh-CN" sz="1400" dirty="0" smtClean="0"/>
              <a:t>push</a:t>
            </a:r>
            <a:r>
              <a:rPr kumimoji="1" lang="zh-CN" altLang="en-US" sz="1400" dirty="0" smtClean="0"/>
              <a:t>过的节点，最新提交的在最上面（</a:t>
            </a:r>
            <a:r>
              <a:rPr kumimoji="1" lang="zh-CN" altLang="en-US" sz="1400" smtClean="0"/>
              <a:t>如果有好几个分支可能有好几条线颜色不同）</a:t>
            </a:r>
            <a:endParaRPr kumimoji="1" lang="en-US" altLang="zh-CN" sz="1400" dirty="0" smtClean="0"/>
          </a:p>
          <a:p>
            <a:pPr marL="0" indent="0">
              <a:buNone/>
            </a:pPr>
            <a:r>
              <a:rPr kumimoji="1" lang="zh-CN" altLang="zh-CN" sz="1400" dirty="0" smtClean="0"/>
              <a:t>3</a:t>
            </a:r>
            <a:r>
              <a:rPr kumimoji="1" lang="en-US" altLang="zh-CN" sz="1400" dirty="0" smtClean="0"/>
              <a:t>.</a:t>
            </a:r>
            <a:r>
              <a:rPr kumimoji="1" lang="zh-CN" altLang="en-US" sz="1400" dirty="0" smtClean="0"/>
              <a:t>选择一个之前提交的小圆点，右击选择</a:t>
            </a:r>
            <a:r>
              <a:rPr kumimoji="1" lang="en-US" altLang="zh-CN" sz="1400" dirty="0" smtClean="0"/>
              <a:t>reset</a:t>
            </a:r>
          </a:p>
          <a:p>
            <a:pPr marL="0" indent="0">
              <a:buNone/>
            </a:pPr>
            <a:r>
              <a:rPr kumimoji="1" lang="en-US" altLang="zh-CN" sz="1400" dirty="0" smtClean="0"/>
              <a:t>4.Push</a:t>
            </a:r>
            <a:r>
              <a:rPr kumimoji="1" lang="zh-CN" altLang="en-US" sz="1400" dirty="0" smtClean="0"/>
              <a:t>远程</a:t>
            </a:r>
            <a:endParaRPr kumimoji="1"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" y="3477831"/>
            <a:ext cx="12192000" cy="25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s-IS" altLang="zh-CN" b="1" dirty="0"/>
              <a:t>Git</a:t>
            </a:r>
            <a:r>
              <a:rPr lang="zh-CN" altLang="is-IS" b="1" dirty="0"/>
              <a:t>于</a:t>
            </a:r>
            <a:r>
              <a:rPr lang="is-IS" altLang="zh-CN" b="1" dirty="0"/>
              <a:t>2005</a:t>
            </a:r>
            <a:r>
              <a:rPr lang="zh-CN" altLang="is-IS" b="1" dirty="0"/>
              <a:t>年诞⽣于</a:t>
            </a:r>
            <a:r>
              <a:rPr lang="is-IS" altLang="zh-CN" b="1" dirty="0"/>
              <a:t>linux</a:t>
            </a:r>
            <a:r>
              <a:rPr lang="zh-CN" altLang="is-IS" b="1" dirty="0"/>
              <a:t>之⽗</a:t>
            </a:r>
            <a:r>
              <a:rPr lang="is-IS" altLang="zh-CN" b="1" dirty="0"/>
              <a:t>linus</a:t>
            </a:r>
            <a:r>
              <a:rPr lang="zh-CN" altLang="is-IS" b="1" dirty="0"/>
              <a:t>之⼿</a:t>
            </a:r>
          </a:p>
          <a:p>
            <a:r>
              <a:rPr lang="zh-CN" altLang="en-US" b="1" dirty="0"/>
              <a:t>原因⼀是因为</a:t>
            </a:r>
            <a:r>
              <a:rPr lang="en-US" altLang="zh-CN" b="1" dirty="0" err="1"/>
              <a:t>cvs</a:t>
            </a:r>
            <a:r>
              <a:rPr lang="zh-CN" altLang="en-US" b="1" dirty="0"/>
              <a:t>和</a:t>
            </a:r>
            <a:r>
              <a:rPr lang="en-US" altLang="zh-CN" b="1" dirty="0" err="1"/>
              <a:t>svn</a:t>
            </a:r>
            <a:r>
              <a:rPr lang="zh-CN" altLang="en-US" b="1" dirty="0"/>
              <a:t>都是集中式版本控制⼯具，需要客户端与远</a:t>
            </a:r>
          </a:p>
          <a:p>
            <a:r>
              <a:rPr lang="zh-CN" altLang="en-US" b="1" dirty="0"/>
              <a:t>程的服务器连接才能进⾏协调⼯作，没有本地的版本库。而且速度慢</a:t>
            </a:r>
          </a:p>
          <a:p>
            <a:r>
              <a:rPr lang="en-US" altLang="zh-CN" b="1" dirty="0"/>
              <a:t>2002</a:t>
            </a:r>
            <a:r>
              <a:rPr lang="zh-CN" altLang="en-US" b="1" dirty="0"/>
              <a:t>年，选择</a:t>
            </a:r>
            <a:r>
              <a:rPr lang="en-US" altLang="zh-CN" b="1" dirty="0" err="1"/>
              <a:t>BitKeeper</a:t>
            </a:r>
            <a:r>
              <a:rPr lang="zh-CN" altLang="en-US" b="1" dirty="0"/>
              <a:t>商业软件进行版本控制。但是该软件收到</a:t>
            </a:r>
            <a:r>
              <a:rPr lang="en-US" altLang="zh-CN" b="1" dirty="0" err="1"/>
              <a:t>linux</a:t>
            </a:r>
            <a:r>
              <a:rPr lang="zh-CN" altLang="en-US" b="1" dirty="0"/>
              <a:t>社区的人的攻击破击，免费使用权被收回</a:t>
            </a:r>
          </a:p>
          <a:p>
            <a:r>
              <a:rPr lang="en-US" altLang="zh-CN" b="1" dirty="0" err="1"/>
              <a:t>linus</a:t>
            </a:r>
            <a:r>
              <a:rPr lang="zh-CN" altLang="en-US" b="1" dirty="0"/>
              <a:t>花了两周时间自己写一个。</a:t>
            </a:r>
          </a:p>
          <a:p>
            <a:r>
              <a:rPr lang="zh-CN" altLang="en-US" b="1" dirty="0"/>
              <a:t>一个月后，</a:t>
            </a:r>
            <a:r>
              <a:rPr lang="en-US" altLang="zh-CN" b="1" dirty="0" err="1"/>
              <a:t>linux</a:t>
            </a:r>
            <a:r>
              <a:rPr lang="zh-CN" altLang="en-US" b="1" dirty="0"/>
              <a:t>源码已经使用</a:t>
            </a:r>
            <a:r>
              <a:rPr lang="en-US" altLang="zh-CN" b="1" dirty="0" err="1"/>
              <a:t>Git</a:t>
            </a:r>
            <a:r>
              <a:rPr lang="zh-CN" altLang="en-US" b="1" dirty="0"/>
              <a:t>管理</a:t>
            </a:r>
          </a:p>
          <a:p>
            <a:r>
              <a:rPr lang="en-US" altLang="zh-CN" b="1" dirty="0"/>
              <a:t>2008</a:t>
            </a:r>
            <a:r>
              <a:rPr lang="zh-CN" altLang="en-US" b="1" dirty="0"/>
              <a:t>年</a:t>
            </a:r>
            <a:r>
              <a:rPr lang="en-US" altLang="zh-CN" b="1" dirty="0" err="1"/>
              <a:t>GitHub</a:t>
            </a:r>
            <a:r>
              <a:rPr lang="zh-CN" altLang="en-US" b="1" dirty="0"/>
              <a:t>上线，各种开源项目迅速迁移</a:t>
            </a:r>
            <a:endParaRPr lang="zh-CN" altLang="en-US" dirty="0"/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/>
              <a:t>前端</a:t>
            </a:r>
            <a:r>
              <a:rPr kumimoji="1" lang="en-US" altLang="zh-CN" dirty="0" smtClean="0"/>
              <a:t>web 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flow</a:t>
            </a:r>
            <a:r>
              <a:rPr kumimoji="1" lang="zh-CN" altLang="en-US" dirty="0" smtClean="0"/>
              <a:t>实例</a:t>
            </a:r>
            <a:r>
              <a:rPr kumimoji="1" lang="en-US" altLang="zh-CN" dirty="0" smtClean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一共有五个分支线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en-US" altLang="zh-CN" sz="1600" dirty="0"/>
              <a:t>master</a:t>
            </a:r>
            <a:r>
              <a:rPr kumimoji="1" lang="zh-CN" altLang="en-US" sz="1600" dirty="0"/>
              <a:t>：维护线上最新代码，不建议做代码提交操作，只做合并和开分支操作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/>
              <a:t>develop</a:t>
            </a:r>
            <a:r>
              <a:rPr kumimoji="1" lang="zh-CN" altLang="en-US" sz="1600" dirty="0"/>
              <a:t>：维护最新稳定开发代码，不建议做代码提交操作，只做合并和开分支操作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/>
              <a:t>feature/xxx</a:t>
            </a:r>
            <a:r>
              <a:rPr kumimoji="1" lang="zh-CN" altLang="en-US" sz="1600" dirty="0"/>
              <a:t>：开发新特性功能，从</a:t>
            </a:r>
            <a:r>
              <a:rPr kumimoji="1" lang="en-US" altLang="zh-CN" sz="1600" dirty="0"/>
              <a:t>develop</a:t>
            </a:r>
            <a:r>
              <a:rPr kumimoji="1" lang="zh-CN" altLang="en-US" sz="1600" dirty="0"/>
              <a:t>开出，可以部署</a:t>
            </a:r>
            <a:r>
              <a:rPr kumimoji="1" lang="en-US" altLang="zh-CN" sz="1600" dirty="0" err="1"/>
              <a:t>dev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环境。功能开发完成后，</a:t>
            </a:r>
            <a:r>
              <a:rPr kumimoji="1" lang="en-US" altLang="zh-CN" sz="1600" dirty="0"/>
              <a:t>feature</a:t>
            </a:r>
            <a:r>
              <a:rPr kumimoji="1" lang="zh-CN" altLang="en-US" sz="1600" dirty="0"/>
              <a:t>分支</a:t>
            </a:r>
            <a:r>
              <a:rPr kumimoji="1" lang="en-US" altLang="zh-CN" sz="1600" dirty="0"/>
              <a:t>finish</a:t>
            </a:r>
            <a:r>
              <a:rPr kumimoji="1" lang="zh-CN" altLang="en-US" sz="1600" dirty="0"/>
              <a:t>后，会合并到</a:t>
            </a:r>
            <a:r>
              <a:rPr kumimoji="1" lang="en-US" altLang="zh-CN" sz="1600" dirty="0"/>
              <a:t>develop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/>
              <a:t>release/xxx</a:t>
            </a:r>
            <a:r>
              <a:rPr kumimoji="1" lang="zh-CN" altLang="en-US" sz="1600" dirty="0"/>
              <a:t>：提测分支，从</a:t>
            </a:r>
            <a:r>
              <a:rPr kumimoji="1" lang="en-US" altLang="zh-CN" sz="1600" dirty="0"/>
              <a:t>develop</a:t>
            </a:r>
            <a:r>
              <a:rPr kumimoji="1" lang="zh-CN" altLang="en-US" sz="1600" dirty="0"/>
              <a:t>开出，作为正式提测的代码，一般部署</a:t>
            </a:r>
            <a:r>
              <a:rPr kumimoji="1" lang="en-US" altLang="zh-CN" sz="1600" dirty="0"/>
              <a:t>pre</a:t>
            </a:r>
            <a:r>
              <a:rPr kumimoji="1" lang="zh-CN" altLang="en-US" sz="1600" dirty="0"/>
              <a:t>环境使用。上线完成后</a:t>
            </a:r>
            <a:r>
              <a:rPr kumimoji="1" lang="zh-CN" altLang="en-US" sz="1600" dirty="0" smtClean="0"/>
              <a:t>，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/>
              <a:t>hotfix/xxx</a:t>
            </a:r>
            <a:r>
              <a:rPr kumimoji="1" lang="zh-CN" altLang="en-US" sz="1600" dirty="0"/>
              <a:t>：线上热修复分支，处理线上</a:t>
            </a:r>
            <a:r>
              <a:rPr kumimoji="1" lang="en-US" altLang="zh-CN" sz="1600" dirty="0"/>
              <a:t>bug</a:t>
            </a:r>
            <a:r>
              <a:rPr kumimoji="1" lang="zh-CN" altLang="en-US" sz="1600" dirty="0"/>
              <a:t>或线上紧急小需求，从</a:t>
            </a:r>
            <a:r>
              <a:rPr kumimoji="1" lang="en-US" altLang="zh-CN" sz="1600" dirty="0"/>
              <a:t>master</a:t>
            </a:r>
            <a:r>
              <a:rPr kumimoji="1" lang="zh-CN" altLang="en-US" sz="1600" dirty="0"/>
              <a:t>开出，可部署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pre</a:t>
            </a:r>
            <a:r>
              <a:rPr kumimoji="1" lang="zh-CN" altLang="en-US" sz="1600" dirty="0"/>
              <a:t>环境。</a:t>
            </a:r>
            <a:r>
              <a:rPr kumimoji="1" lang="en-US" altLang="zh-CN" sz="1600" dirty="0"/>
              <a:t>hotfix</a:t>
            </a:r>
            <a:r>
              <a:rPr kumimoji="1" lang="zh-CN" altLang="en-US" sz="1600" dirty="0"/>
              <a:t>分支</a:t>
            </a:r>
            <a:r>
              <a:rPr kumimoji="1" lang="en-US" altLang="zh-CN" sz="1600" dirty="0"/>
              <a:t>finish</a:t>
            </a:r>
            <a:r>
              <a:rPr kumimoji="1" lang="zh-CN" altLang="en-US" sz="1600" dirty="0"/>
              <a:t>后，工具会自动合并到</a:t>
            </a:r>
            <a:r>
              <a:rPr kumimoji="1" lang="en-US" altLang="zh-CN" sz="1600" dirty="0"/>
              <a:t>develop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master</a:t>
            </a:r>
            <a:r>
              <a:rPr kumimoji="1"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8521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 descr="d2ada08c-55ae-450e-9bc4-1a84b340f25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17" y="1484434"/>
            <a:ext cx="9285032" cy="53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4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QA-</a:t>
            </a:r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pic>
        <p:nvPicPr>
          <p:cNvPr id="32" name="内容占位符 31" descr="Git流程 (1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916" r="-52916"/>
          <a:stretch>
            <a:fillRect/>
          </a:stretch>
        </p:blipFill>
        <p:spPr>
          <a:xfrm>
            <a:off x="209622" y="345212"/>
            <a:ext cx="12823949" cy="6512788"/>
          </a:xfrm>
        </p:spPr>
      </p:pic>
    </p:spTree>
    <p:extLst>
      <p:ext uri="{BB962C8B-B14F-4D97-AF65-F5344CB8AC3E}">
        <p14:creationId xmlns:p14="http://schemas.microsoft.com/office/powerpoint/2010/main" val="127129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altLang="zh-CN" b="1" dirty="0"/>
              <a:t>GIT</a:t>
            </a:r>
            <a:r>
              <a:rPr lang="zh-CN" altLang="mr-IN" b="1" dirty="0"/>
              <a:t>原理</a:t>
            </a:r>
            <a:r>
              <a:rPr lang="mr-IN" altLang="zh-CN" b="1" dirty="0"/>
              <a:t>-GIT</a:t>
            </a:r>
            <a:r>
              <a:rPr lang="zh-CN" altLang="mr-IN" b="1" dirty="0"/>
              <a:t>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8796" r="8796"/>
          <a:stretch>
            <a:fillRect/>
          </a:stretch>
        </p:blipFill>
        <p:spPr>
          <a:xfrm>
            <a:off x="800298" y="1158007"/>
            <a:ext cx="9497291" cy="4427939"/>
          </a:xfrm>
        </p:spPr>
      </p:pic>
    </p:spTree>
    <p:extLst>
      <p:ext uri="{BB962C8B-B14F-4D97-AF65-F5344CB8AC3E}">
        <p14:creationId xmlns:p14="http://schemas.microsoft.com/office/powerpoint/2010/main" val="426373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GIT</a:t>
            </a:r>
            <a:r>
              <a:rPr lang="zh-CN" altLang="en-US" b="1" dirty="0"/>
              <a:t>原理</a:t>
            </a:r>
            <a:r>
              <a:rPr lang="en-US" altLang="zh-CN" b="1" dirty="0"/>
              <a:t>-</a:t>
            </a:r>
            <a:r>
              <a:rPr lang="zh-CN" altLang="en-US" b="1" dirty="0"/>
              <a:t>文件流转过程</a:t>
            </a:r>
            <a:endParaRPr kumimoji="1" lang="zh-CN" altLang="en-US" dirty="0"/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2"/>
          <a:srcRect t="9251" b="9251"/>
          <a:stretch>
            <a:fillRect/>
          </a:stretch>
        </p:blipFill>
        <p:spPr>
          <a:xfrm>
            <a:off x="1856508" y="1749024"/>
            <a:ext cx="9497291" cy="4193549"/>
          </a:xfrm>
        </p:spPr>
      </p:pic>
    </p:spTree>
    <p:extLst>
      <p:ext uri="{BB962C8B-B14F-4D97-AF65-F5344CB8AC3E}">
        <p14:creationId xmlns:p14="http://schemas.microsoft.com/office/powerpoint/2010/main" val="8301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Git的优势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 smtClean="0"/>
              <a:t>说到优势</a:t>
            </a:r>
            <a:r>
              <a:rPr lang="zh-CN" altLang="en-US" dirty="0"/>
              <a:t>，那么自然是相对与SVN而言</a:t>
            </a:r>
          </a:p>
          <a:p>
            <a:pPr algn="just"/>
            <a:r>
              <a:rPr lang="zh-CN" altLang="en-US" dirty="0"/>
              <a:t>版本库本地化，支持离线提交，相对独立不影响协同开发。每个开发者都拥有自己的版本控制库，在自己的版本库上可以任意的执行提交代码、创建分支等行为。例如，开发者认为自己提交的代码有问题？没关系，因为版本库是自己的，回滚历史、反复提交、归并分支并不会影响到其他开发者。</a:t>
            </a:r>
          </a:p>
          <a:p>
            <a:pPr algn="just"/>
            <a:endParaRPr lang="zh-CN" altLang="en-US" dirty="0"/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>
                <a:sym typeface="+mn-ea"/>
              </a:rPr>
              <a:t>更少的“仓库污染”。git对于每个工程只会产生一个.git目录，这个工程所有的版本控制信息都在这个目录中，不会像SVN那样在每个目录下都产生.svn目录。</a:t>
            </a:r>
            <a:endParaRPr lang="zh-CN" altLang="en-US"/>
          </a:p>
          <a:p>
            <a:pPr algn="just"/>
            <a:r>
              <a:rPr lang="zh-CN" altLang="en-US">
                <a:sym typeface="+mn-ea"/>
              </a:rPr>
              <a:t>把内容按元数据方式存储，完整克隆版本库。所有版本信息位于.git目录中，它是处于你的机器上的一个克隆版的版本库，它拥有中心版本库上所有的东西，例如标签、分支、版本记录等。</a:t>
            </a:r>
            <a:endParaRPr lang="zh-CN" altLang="en-US"/>
          </a:p>
          <a:p>
            <a:pPr algn="just"/>
            <a:r>
              <a:rPr lang="zh-CN" altLang="en-US">
                <a:sym typeface="+mn-ea"/>
              </a:rPr>
              <a:t>支持快速切换分支方便合并，比较合并性能好。在同一目录下即可切换不同的分支，方便合并，且合并文件速度比SVN快。</a:t>
            </a:r>
            <a:endParaRPr lang="zh-CN" altLang="en-US"/>
          </a:p>
          <a:p>
            <a:pPr algn="just"/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分支命令操作（）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9295" y="1588748"/>
            <a:ext cx="9497291" cy="44279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把代码clone</a:t>
            </a:r>
            <a:r>
              <a:rPr lang="zh-CN" altLang="en-US" sz="1400" dirty="0" smtClean="0"/>
              <a:t>到本地，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clone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+</a:t>
            </a:r>
            <a:r>
              <a:rPr lang="en-US" altLang="zh-CN" sz="1400" dirty="0" err="1" smtClean="0"/>
              <a:t>url</a:t>
            </a:r>
            <a:r>
              <a:rPr lang="zh-CN" altLang="en-US" sz="1400" dirty="0" smtClean="0"/>
              <a:t>       </a:t>
            </a:r>
            <a:r>
              <a:rPr lang="en-US" altLang="zh-CN" sz="1400" dirty="0" err="1" smtClean="0"/>
              <a:t>eg</a:t>
            </a:r>
            <a:r>
              <a:rPr lang="en-US" altLang="zh-CN" sz="1400" dirty="0" err="1"/>
              <a:t>:git</a:t>
            </a:r>
            <a:r>
              <a:rPr lang="en-US" altLang="zh-CN" sz="1400" dirty="0"/>
              <a:t> clone </a:t>
            </a:r>
            <a:r>
              <a:rPr lang="en-US" altLang="zh-CN" sz="1400" dirty="0">
                <a:hlinkClick r:id="rId3"/>
              </a:rPr>
              <a:t>http://git.passiontec.cn/qa/</a:t>
            </a:r>
            <a:r>
              <a:rPr lang="en-US" altLang="zh-CN" sz="1400" dirty="0" smtClean="0">
                <a:hlinkClick r:id="rId3"/>
              </a:rPr>
              <a:t>stress.git</a:t>
            </a:r>
            <a:endParaRPr lang="en-US" altLang="zh-CN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/>
              <a:t>cd</a:t>
            </a:r>
            <a:r>
              <a:rPr lang="zh-CN" altLang="en-US" sz="1400" dirty="0" smtClean="0"/>
              <a:t>  </a:t>
            </a:r>
            <a:r>
              <a:rPr lang="en-US" altLang="zh-CN" sz="1400" dirty="0"/>
              <a:t>stress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创建要上传文件  </a:t>
            </a:r>
            <a:r>
              <a:rPr lang="en-US" altLang="zh-CN" sz="1400" dirty="0" smtClean="0"/>
              <a:t>touch </a:t>
            </a:r>
            <a:r>
              <a:rPr lang="en-US" altLang="zh-CN" sz="1400" dirty="0" err="1"/>
              <a:t>README.md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添加文件   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add </a:t>
            </a:r>
            <a:r>
              <a:rPr lang="en-US" altLang="zh-CN" sz="1400" dirty="0" err="1" smtClean="0"/>
              <a:t>README.md</a:t>
            </a:r>
            <a:r>
              <a:rPr lang="zh-CN" altLang="en-US" sz="1400" dirty="0" smtClean="0"/>
              <a:t>    也可以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add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.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提交到本地库 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commit -m "add README"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提交到远程   </a:t>
            </a:r>
            <a:r>
              <a:rPr lang="en-US" altLang="zh-CN" sz="1400" dirty="0" err="1" smtClean="0"/>
              <a:t>git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push -u origin </a:t>
            </a:r>
            <a:r>
              <a:rPr lang="en-US" altLang="zh-CN" sz="1400" dirty="0" smtClean="0"/>
              <a:t>master</a:t>
            </a:r>
            <a:r>
              <a:rPr lang="zh-CN" altLang="en-US" sz="1400" dirty="0" smtClean="0"/>
              <a:t>  如果文件别人也修改过，最好执行一次</a:t>
            </a:r>
            <a:r>
              <a:rPr lang="en-US" altLang="zh-CN" sz="1400" dirty="0" err="1" smtClean="0"/>
              <a:t>git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pull</a:t>
            </a:r>
            <a:r>
              <a:rPr lang="zh-CN" altLang="en-US" sz="1400" dirty="0" smtClean="0"/>
              <a:t> </a:t>
            </a:r>
            <a:endParaRPr lang="en-US" altLang="zh-CN" sz="1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命令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4573" b="14573"/>
          <a:stretch>
            <a:fillRect/>
          </a:stretch>
        </p:blipFill>
        <p:spPr>
          <a:xfrm>
            <a:off x="857719" y="1453128"/>
            <a:ext cx="9497291" cy="4427939"/>
          </a:xfrm>
        </p:spPr>
      </p:pic>
    </p:spTree>
    <p:extLst>
      <p:ext uri="{BB962C8B-B14F-4D97-AF65-F5344CB8AC3E}">
        <p14:creationId xmlns:p14="http://schemas.microsoft.com/office/powerpoint/2010/main" val="393200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</a:t>
            </a:r>
            <a:r>
              <a:rPr kumimoji="1" lang="en-US" altLang="en-US" dirty="0" err="1" smtClean="0"/>
              <a:t>y</a:t>
            </a:r>
            <a:r>
              <a:rPr kumimoji="1" lang="en-US" altLang="zh-CN" dirty="0" err="1" smtClean="0"/>
              <a:t>charm</a:t>
            </a:r>
            <a:r>
              <a:rPr kumimoji="1" lang="zh-CN" altLang="en-US" dirty="0" smtClean="0"/>
              <a:t>中应用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charset="2"/>
              <a:buAutoNum type="circleNumWdBlackPlain"/>
            </a:pPr>
            <a:r>
              <a:rPr kumimoji="1" lang="zh-CN" altLang="en-US" sz="1800" dirty="0" smtClean="0"/>
              <a:t>首先安装</a:t>
            </a:r>
            <a:r>
              <a:rPr kumimoji="1" lang="en-US" altLang="zh-CN" sz="1800" dirty="0" err="1" smtClean="0"/>
              <a:t>git</a:t>
            </a:r>
            <a:r>
              <a:rPr kumimoji="1" lang="zh-CN" altLang="en-US" sz="1800" dirty="0" smtClean="0"/>
              <a:t> </a:t>
            </a:r>
            <a:r>
              <a:rPr kumimoji="1" lang="zh-CN" altLang="zh-CN" sz="1800" dirty="0" smtClean="0"/>
              <a:t> </a:t>
            </a:r>
            <a:r>
              <a:rPr kumimoji="1" lang="en-US" altLang="zh-CN" sz="1800" dirty="0" smtClean="0"/>
              <a:t>mac</a:t>
            </a:r>
            <a:r>
              <a:rPr kumimoji="1" lang="zh-CN" altLang="en-US" sz="1800" dirty="0" smtClean="0"/>
              <a:t>下载安装</a:t>
            </a:r>
            <a:r>
              <a:rPr kumimoji="1" lang="en-US" altLang="zh-CN" sz="1800" dirty="0" smtClean="0"/>
              <a:t>git</a:t>
            </a:r>
            <a:r>
              <a:rPr kumimoji="1" lang="en-US" altLang="zh-CN" sz="1800" dirty="0"/>
              <a:t>-2.18.0-intel-universal-</a:t>
            </a:r>
            <a:r>
              <a:rPr kumimoji="1" lang="en-US" altLang="zh-CN" sz="1800" dirty="0" smtClean="0"/>
              <a:t>mavericks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err="1" smtClean="0"/>
              <a:t>dmg</a:t>
            </a: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 </a:t>
            </a:r>
            <a:endParaRPr kumimoji="1" lang="en-US" altLang="zh-CN" sz="1800" dirty="0"/>
          </a:p>
          <a:p>
            <a:pPr marL="457200" indent="-457200">
              <a:buFont typeface="Wingdings" charset="2"/>
              <a:buAutoNum type="circleNumWdBlackPlain"/>
            </a:pPr>
            <a:r>
              <a:rPr kumimoji="1" lang="zh-CN" altLang="zh-CN" sz="1800" dirty="0"/>
              <a:t> </a:t>
            </a:r>
            <a:r>
              <a:rPr kumimoji="1" lang="en-US" altLang="zh-CN" sz="1800" dirty="0" smtClean="0"/>
              <a:t>IDEA</a:t>
            </a:r>
            <a:r>
              <a:rPr kumimoji="1" lang="zh-CN" altLang="en-US" sz="1800" dirty="0"/>
              <a:t>和</a:t>
            </a:r>
            <a:r>
              <a:rPr kumimoji="1" lang="en-US" altLang="zh-CN" sz="1800" dirty="0" err="1"/>
              <a:t>Pycharm</a:t>
            </a:r>
            <a:r>
              <a:rPr kumimoji="1" lang="zh-CN" altLang="en-US" sz="1800" dirty="0"/>
              <a:t>中配置</a:t>
            </a:r>
            <a:r>
              <a:rPr kumimoji="1" lang="en-US" altLang="zh-CN" sz="1800" dirty="0" err="1"/>
              <a:t>Git</a:t>
            </a:r>
            <a:endParaRPr kumimoji="1" lang="en-US" altLang="zh-CN" sz="1800" dirty="0"/>
          </a:p>
          <a:p>
            <a:pPr marL="457200" indent="-457200">
              <a:buFont typeface="Wingdings" charset="2"/>
              <a:buAutoNum type="circleNumWdBlackPlain"/>
            </a:pPr>
            <a:r>
              <a:rPr kumimoji="1" lang="en-US" altLang="zh-CN" sz="1800" dirty="0"/>
              <a:t>IDEA</a:t>
            </a:r>
            <a:r>
              <a:rPr kumimoji="1" lang="zh-CN" altLang="en-US" sz="1800" dirty="0"/>
              <a:t>和</a:t>
            </a:r>
            <a:r>
              <a:rPr kumimoji="1" lang="en-US" altLang="zh-CN" sz="2000" dirty="0" err="1"/>
              <a:t>Pycharm</a:t>
            </a:r>
            <a:r>
              <a:rPr kumimoji="1" lang="zh-CN" altLang="en-US" sz="2000" dirty="0"/>
              <a:t>中</a:t>
            </a:r>
            <a:r>
              <a:rPr kumimoji="1" lang="zh-CN" altLang="en-US" sz="1800" dirty="0"/>
              <a:t>如何建分支，合代码，提交代码，处理冲突，回滚版本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5376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10"/>
  <p:tag name="KSO_WM_TAG_VERSION" val="1.0"/>
  <p:tag name="KSO_WM_SLIDE_ID" val="custom160510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5、9、12、16、22、25、26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10"/>
  <p:tag name="KSO_WM_UNIT_TYPE" val="a"/>
  <p:tag name="KSO_WM_UNIT_INDEX" val="1"/>
  <p:tag name="KSO_WM_UNIT_ID" val="custom160510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10"/>
  <p:tag name="KSO_WM_UNIT_TYPE" val="b"/>
  <p:tag name="KSO_WM_UNIT_INDEX" val="1"/>
  <p:tag name="KSO_WM_UNIT_ID" val="custom160510_1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10"/>
</p:tagLst>
</file>

<file path=ppt/theme/theme1.xml><?xml version="1.0" encoding="utf-8"?>
<a:theme xmlns:a="http://schemas.openxmlformats.org/drawingml/2006/main" name="Office 主题">
  <a:themeElements>
    <a:clrScheme name="自定义 57">
      <a:dk1>
        <a:srgbClr val="3F3F3F"/>
      </a:dk1>
      <a:lt1>
        <a:srgbClr val="FFFFFF"/>
      </a:lt1>
      <a:dk2>
        <a:srgbClr val="3F3F3F"/>
      </a:dk2>
      <a:lt2>
        <a:srgbClr val="FFFFFF"/>
      </a:lt2>
      <a:accent1>
        <a:srgbClr val="C8DA2D"/>
      </a:accent1>
      <a:accent2>
        <a:srgbClr val="A0D07A"/>
      </a:accent2>
      <a:accent3>
        <a:srgbClr val="7FCBAD"/>
      </a:accent3>
      <a:accent4>
        <a:srgbClr val="4DC8EA"/>
      </a:accent4>
      <a:accent5>
        <a:srgbClr val="114B9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57">
    <a:dk1>
      <a:srgbClr val="3F3F3F"/>
    </a:dk1>
    <a:lt1>
      <a:srgbClr val="FFFFFF"/>
    </a:lt1>
    <a:dk2>
      <a:srgbClr val="3F3F3F"/>
    </a:dk2>
    <a:lt2>
      <a:srgbClr val="FFFFFF"/>
    </a:lt2>
    <a:accent1>
      <a:srgbClr val="C8DA2D"/>
    </a:accent1>
    <a:accent2>
      <a:srgbClr val="A0D07A"/>
    </a:accent2>
    <a:accent3>
      <a:srgbClr val="7FCBAD"/>
    </a:accent3>
    <a:accent4>
      <a:srgbClr val="4DC8EA"/>
    </a:accent4>
    <a:accent5>
      <a:srgbClr val="114B93"/>
    </a:accent5>
    <a:accent6>
      <a:srgbClr val="FFC00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57">
    <a:dk1>
      <a:srgbClr val="3F3F3F"/>
    </a:dk1>
    <a:lt1>
      <a:srgbClr val="FFFFFF"/>
    </a:lt1>
    <a:dk2>
      <a:srgbClr val="3F3F3F"/>
    </a:dk2>
    <a:lt2>
      <a:srgbClr val="FFFFFF"/>
    </a:lt2>
    <a:accent1>
      <a:srgbClr val="C8DA2D"/>
    </a:accent1>
    <a:accent2>
      <a:srgbClr val="A0D07A"/>
    </a:accent2>
    <a:accent3>
      <a:srgbClr val="7FCBAD"/>
    </a:accent3>
    <a:accent4>
      <a:srgbClr val="4DC8EA"/>
    </a:accent4>
    <a:accent5>
      <a:srgbClr val="114B93"/>
    </a:accent5>
    <a:accent6>
      <a:srgbClr val="FFC000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57">
    <a:dk1>
      <a:srgbClr val="3F3F3F"/>
    </a:dk1>
    <a:lt1>
      <a:srgbClr val="FFFFFF"/>
    </a:lt1>
    <a:dk2>
      <a:srgbClr val="3F3F3F"/>
    </a:dk2>
    <a:lt2>
      <a:srgbClr val="FFFFFF"/>
    </a:lt2>
    <a:accent1>
      <a:srgbClr val="C8DA2D"/>
    </a:accent1>
    <a:accent2>
      <a:srgbClr val="A0D07A"/>
    </a:accent2>
    <a:accent3>
      <a:srgbClr val="7FCBAD"/>
    </a:accent3>
    <a:accent4>
      <a:srgbClr val="4DC8EA"/>
    </a:accent4>
    <a:accent5>
      <a:srgbClr val="114B93"/>
    </a:accent5>
    <a:accent6>
      <a:srgbClr val="FFC0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834</Words>
  <Application>Microsoft Macintosh PowerPoint</Application>
  <PresentationFormat>自定义</PresentationFormat>
  <Paragraphs>65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GIT原理与使用</vt:lpstr>
      <vt:lpstr>Git简介</vt:lpstr>
      <vt:lpstr>GIT原理-GIT模型</vt:lpstr>
      <vt:lpstr>GIT原理-文件流转过程</vt:lpstr>
      <vt:lpstr>Git的优势</vt:lpstr>
      <vt:lpstr>PowerPoint 演示文稿</vt:lpstr>
      <vt:lpstr>简单Git在master分支命令操作（）</vt:lpstr>
      <vt:lpstr>常用Git命令</vt:lpstr>
      <vt:lpstr>Git在IDEA和Pycharm中应用</vt:lpstr>
      <vt:lpstr>IDEA和Pycharm中配置Git</vt:lpstr>
      <vt:lpstr>IDEA和Pycharm中配置Git</vt:lpstr>
      <vt:lpstr>IDEA和Pycharm中建分支，合代码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QA-Git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GIT原理与使用</dc:title>
  <dc:creator>dgl</dc:creator>
  <cp:lastModifiedBy>dusir</cp:lastModifiedBy>
  <cp:revision>71</cp:revision>
  <dcterms:created xsi:type="dcterms:W3CDTF">2015-05-05T08:02:00Z</dcterms:created>
  <dcterms:modified xsi:type="dcterms:W3CDTF">2018-11-22T09:44:35Z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